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7" r:id="rId2"/>
    <p:sldId id="258" r:id="rId3"/>
    <p:sldId id="259" r:id="rId4"/>
    <p:sldId id="269" r:id="rId5"/>
    <p:sldId id="262" r:id="rId6"/>
    <p:sldId id="261" r:id="rId7"/>
    <p:sldId id="263" r:id="rId8"/>
    <p:sldId id="264" r:id="rId9"/>
    <p:sldId id="276" r:id="rId10"/>
    <p:sldId id="270" r:id="rId11"/>
    <p:sldId id="271" r:id="rId12"/>
    <p:sldId id="286" r:id="rId13"/>
    <p:sldId id="272" r:id="rId14"/>
    <p:sldId id="287" r:id="rId15"/>
    <p:sldId id="288" r:id="rId16"/>
    <p:sldId id="274" r:id="rId17"/>
    <p:sldId id="275" r:id="rId18"/>
    <p:sldId id="277" r:id="rId19"/>
    <p:sldId id="278" r:id="rId20"/>
    <p:sldId id="279" r:id="rId21"/>
    <p:sldId id="281" r:id="rId22"/>
    <p:sldId id="280" r:id="rId23"/>
    <p:sldId id="289" r:id="rId24"/>
    <p:sldId id="290" r:id="rId25"/>
    <p:sldId id="291" r:id="rId26"/>
    <p:sldId id="292" r:id="rId27"/>
    <p:sldId id="293" r:id="rId28"/>
    <p:sldId id="294" r:id="rId29"/>
    <p:sldId id="295" r:id="rId30"/>
    <p:sldId id="298" r:id="rId31"/>
    <p:sldId id="299" r:id="rId32"/>
    <p:sldId id="301" r:id="rId33"/>
    <p:sldId id="300" r:id="rId34"/>
    <p:sldId id="302" r:id="rId35"/>
    <p:sldId id="30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2" pos="5534" userDrawn="1">
          <p15:clr>
            <a:srgbClr val="A4A3A4"/>
          </p15:clr>
        </p15:guide>
        <p15:guide id="3" pos="2494" userDrawn="1">
          <p15:clr>
            <a:srgbClr val="A4A3A4"/>
          </p15:clr>
        </p15:guide>
        <p15:guide id="4" pos="226" userDrawn="1">
          <p15:clr>
            <a:srgbClr val="A4A3A4"/>
          </p15:clr>
        </p15:guide>
        <p15:guide id="5" orient="horz" pos="41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E24"/>
    <a:srgbClr val="3A3042"/>
    <a:srgbClr val="FF6B35"/>
    <a:srgbClr val="DEC0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1392" y="60"/>
      </p:cViewPr>
      <p:guideLst>
        <p:guide orient="horz" pos="1593"/>
        <p:guide pos="5534"/>
        <p:guide pos="2494"/>
        <p:guide pos="226"/>
        <p:guide orient="horz" pos="41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1F989-E3F5-45C8-A9E2-B59559E089F8}" type="datetimeFigureOut">
              <a:rPr lang="en-US" smtClean="0"/>
              <a:t>8/25/2017</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652ECF-9F01-4FD8-8C41-9B1E847A5D4F}" type="slidenum">
              <a:rPr lang="en-US" smtClean="0"/>
              <a:t>‹N›</a:t>
            </a:fld>
            <a:endParaRPr lang="en-US"/>
          </a:p>
        </p:txBody>
      </p:sp>
    </p:spTree>
    <p:extLst>
      <p:ext uri="{BB962C8B-B14F-4D97-AF65-F5344CB8AC3E}">
        <p14:creationId xmlns:p14="http://schemas.microsoft.com/office/powerpoint/2010/main" val="226651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2</a:t>
            </a:fld>
            <a:endParaRPr lang="en-US"/>
          </a:p>
        </p:txBody>
      </p:sp>
    </p:spTree>
    <p:extLst>
      <p:ext uri="{BB962C8B-B14F-4D97-AF65-F5344CB8AC3E}">
        <p14:creationId xmlns:p14="http://schemas.microsoft.com/office/powerpoint/2010/main" val="193887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B44601"/>
                </a:solidFill>
                <a:latin typeface="Roboto Light" panose="02000000000000000000" pitchFamily="2" charset="0"/>
                <a:ea typeface="Roboto Light" panose="02000000000000000000" pitchFamily="2" charset="0"/>
                <a:cs typeface="Roboto Light" panose="02000000000000000000" pitchFamily="2" charset="0"/>
              </a:rPr>
              <a:t>(15 minutes)</a:t>
            </a:r>
          </a:p>
          <a:p>
            <a:endParaRPr lang="en-US" dirty="0"/>
          </a:p>
        </p:txBody>
      </p:sp>
      <p:sp>
        <p:nvSpPr>
          <p:cNvPr id="4" name="Segnaposto numero diapositiva 3"/>
          <p:cNvSpPr>
            <a:spLocks noGrp="1"/>
          </p:cNvSpPr>
          <p:nvPr>
            <p:ph type="sldNum" sz="quarter" idx="10"/>
          </p:nvPr>
        </p:nvSpPr>
        <p:spPr/>
        <p:txBody>
          <a:bodyPr/>
          <a:lstStyle/>
          <a:p>
            <a:fld id="{E84137A6-28BB-4C93-80A9-5E20020E1C10}" type="slidenum">
              <a:rPr lang="en-US" smtClean="0"/>
              <a:t>32</a:t>
            </a:fld>
            <a:endParaRPr lang="en-US"/>
          </a:p>
        </p:txBody>
      </p:sp>
    </p:spTree>
    <p:extLst>
      <p:ext uri="{BB962C8B-B14F-4D97-AF65-F5344CB8AC3E}">
        <p14:creationId xmlns:p14="http://schemas.microsoft.com/office/powerpoint/2010/main" val="3613115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lo stile del titolo</a:t>
            </a:r>
            <a:endParaRPr lang="en-US"/>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4D2201C3-E48C-4D30-8EDA-9783C9740127}" type="datetimeFigureOut">
              <a:rPr lang="en-US" smtClean="0">
                <a:solidFill>
                  <a:prstClr val="black">
                    <a:tint val="75000"/>
                  </a:prstClr>
                </a:solidFill>
              </a:rPr>
              <a:pPr/>
              <a:t>8/25/2017</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50665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4D2201C3-E48C-4D30-8EDA-9783C9740127}" type="datetimeFigureOut">
              <a:rPr lang="en-US" smtClean="0">
                <a:solidFill>
                  <a:prstClr val="black">
                    <a:tint val="75000"/>
                  </a:prstClr>
                </a:solidFill>
              </a:rPr>
              <a:pPr/>
              <a:t>8/25/2017</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87043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07757" y="365125"/>
            <a:ext cx="1478756"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71488" y="365125"/>
            <a:ext cx="4321969"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4D2201C3-E48C-4D30-8EDA-9783C9740127}" type="datetimeFigureOut">
              <a:rPr lang="en-US" smtClean="0">
                <a:solidFill>
                  <a:prstClr val="black">
                    <a:tint val="75000"/>
                  </a:prstClr>
                </a:solidFill>
              </a:rPr>
              <a:pPr/>
              <a:t>8/25/2017</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2735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4D2201C3-E48C-4D30-8EDA-9783C9740127}" type="datetimeFigureOut">
              <a:rPr lang="en-US" smtClean="0">
                <a:solidFill>
                  <a:prstClr val="black">
                    <a:tint val="75000"/>
                  </a:prstClr>
                </a:solidFill>
              </a:rPr>
              <a:pPr/>
              <a:t>8/25/2017</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90016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lo stile del titolo</a:t>
            </a:r>
            <a:endParaRPr lang="en-US"/>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D2201C3-E48C-4D30-8EDA-9783C9740127}" type="datetimeFigureOut">
              <a:rPr lang="en-US" smtClean="0">
                <a:solidFill>
                  <a:prstClr val="black">
                    <a:tint val="75000"/>
                  </a:prstClr>
                </a:solidFill>
              </a:rPr>
              <a:pPr/>
              <a:t>8/25/2017</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9020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71487" y="1825625"/>
            <a:ext cx="2900363"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3486150" y="1825625"/>
            <a:ext cx="2900363"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4D2201C3-E48C-4D30-8EDA-9783C9740127}" type="datetimeFigureOut">
              <a:rPr lang="en-US" smtClean="0">
                <a:solidFill>
                  <a:prstClr val="black">
                    <a:tint val="75000"/>
                  </a:prstClr>
                </a:solidFill>
              </a:rPr>
              <a:pPr/>
              <a:t>8/25/2017</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639262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4D2201C3-E48C-4D30-8EDA-9783C9740127}" type="datetimeFigureOut">
              <a:rPr lang="en-US" smtClean="0">
                <a:solidFill>
                  <a:prstClr val="black">
                    <a:tint val="75000"/>
                  </a:prstClr>
                </a:solidFill>
              </a:rPr>
              <a:pPr/>
              <a:t>8/25/2017</a:t>
            </a:fld>
            <a:endParaRPr lang="en-US">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en-US">
              <a:solidFill>
                <a:prstClr val="black">
                  <a:tint val="75000"/>
                </a:prstClr>
              </a:solidFill>
            </a:endParaRPr>
          </a:p>
        </p:txBody>
      </p:sp>
      <p:sp>
        <p:nvSpPr>
          <p:cNvPr id="9" name="Segnaposto numero diapositiva 8"/>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33074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4D2201C3-E48C-4D30-8EDA-9783C9740127}" type="datetimeFigureOut">
              <a:rPr lang="en-US" smtClean="0">
                <a:solidFill>
                  <a:prstClr val="black">
                    <a:tint val="75000"/>
                  </a:prstClr>
                </a:solidFill>
              </a:rPr>
              <a:pPr/>
              <a:t>8/25/2017</a:t>
            </a:fld>
            <a:endParaRPr lang="en-US">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en-US">
              <a:solidFill>
                <a:prstClr val="black">
                  <a:tint val="75000"/>
                </a:prstClr>
              </a:solidFill>
            </a:endParaRPr>
          </a:p>
        </p:txBody>
      </p:sp>
      <p:sp>
        <p:nvSpPr>
          <p:cNvPr id="5" name="Segnaposto numero diapositiva 4"/>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72158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D2201C3-E48C-4D30-8EDA-9783C9740127}" type="datetimeFigureOut">
              <a:rPr lang="en-US" smtClean="0">
                <a:solidFill>
                  <a:prstClr val="black">
                    <a:tint val="75000"/>
                  </a:prstClr>
                </a:solidFill>
              </a:rPr>
              <a:pPr/>
              <a:t>8/25/2017</a:t>
            </a:fld>
            <a:endParaRPr lang="en-US">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en-US">
              <a:solidFill>
                <a:prstClr val="black">
                  <a:tint val="75000"/>
                </a:prstClr>
              </a:solidFill>
            </a:endParaRPr>
          </a:p>
        </p:txBody>
      </p:sp>
      <p:sp>
        <p:nvSpPr>
          <p:cNvPr id="4" name="Segnaposto numero diapositiva 3"/>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84032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en-US"/>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D2201C3-E48C-4D30-8EDA-9783C9740127}" type="datetimeFigureOut">
              <a:rPr lang="en-US" smtClean="0">
                <a:solidFill>
                  <a:prstClr val="black">
                    <a:tint val="75000"/>
                  </a:prstClr>
                </a:solidFill>
              </a:rPr>
              <a:pPr/>
              <a:t>8/25/2017</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62941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en-US"/>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D2201C3-E48C-4D30-8EDA-9783C9740127}" type="datetimeFigureOut">
              <a:rPr lang="en-US" smtClean="0">
                <a:solidFill>
                  <a:prstClr val="black">
                    <a:tint val="75000"/>
                  </a:prstClr>
                </a:solidFill>
              </a:rPr>
              <a:pPr/>
              <a:t>8/25/2017</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58651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2201C3-E48C-4D30-8EDA-9783C9740127}" type="datetimeFigureOut">
              <a:rPr lang="en-US" smtClean="0">
                <a:solidFill>
                  <a:prstClr val="black">
                    <a:tint val="75000"/>
                  </a:prstClr>
                </a:solidFill>
              </a:rPr>
              <a:pPr/>
              <a:t>8/25/2017</a:t>
            </a:fld>
            <a:endParaRPr lang="en-US">
              <a:solidFill>
                <a:prstClr val="black">
                  <a:tint val="75000"/>
                </a:prstClr>
              </a:solidFill>
            </a:endParaRPr>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05DE13-EADA-4433-86FE-86F86A7B8E3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48264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5CLqsf58Cw4"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duoXtgzyDL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I9Rly9obVB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l="769" t="699" r="13325" b="2635"/>
          <a:stretch/>
        </p:blipFill>
        <p:spPr>
          <a:xfrm>
            <a:off x="0" y="0"/>
            <a:ext cx="9144000" cy="6858000"/>
          </a:xfrm>
          <a:prstGeom prst="rect">
            <a:avLst/>
          </a:prstGeom>
        </p:spPr>
      </p:pic>
      <p:sp>
        <p:nvSpPr>
          <p:cNvPr id="5" name="Rettangolo 4"/>
          <p:cNvSpPr/>
          <p:nvPr/>
        </p:nvSpPr>
        <p:spPr>
          <a:xfrm>
            <a:off x="0" y="0"/>
            <a:ext cx="9144000" cy="2014538"/>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362727" y="1090023"/>
            <a:ext cx="5938056" cy="584775"/>
          </a:xfrm>
          <a:prstGeom prst="rect">
            <a:avLst/>
          </a:prstGeom>
          <a:noFill/>
        </p:spPr>
        <p:txBody>
          <a:bodyPr wrap="square" rtlCol="0">
            <a:spAutoFit/>
          </a:bodyPr>
          <a:lstStyle/>
          <a:p>
            <a:r>
              <a:rPr lang="en-US" sz="3200" dirty="0" smtClean="0">
                <a:solidFill>
                  <a:srgbClr val="FFDDA1"/>
                </a:solidFill>
                <a:latin typeface="Tahoma" panose="020B0604030504040204" pitchFamily="34" charset="0"/>
                <a:ea typeface="Tahoma" panose="020B0604030504040204" pitchFamily="34" charset="0"/>
                <a:cs typeface="Tahoma" panose="020B0604030504040204" pitchFamily="34" charset="0"/>
              </a:rPr>
              <a:t>Specific m</a:t>
            </a:r>
            <a:r>
              <a:rPr lang="en-US" sz="3200" dirty="0" smtClean="0">
                <a:solidFill>
                  <a:srgbClr val="DEC08B"/>
                </a:solidFill>
                <a:latin typeface="Tahoma" panose="020B0604030504040204" pitchFamily="34" charset="0"/>
                <a:ea typeface="Tahoma" panose="020B0604030504040204" pitchFamily="34" charset="0"/>
                <a:cs typeface="Tahoma" panose="020B0604030504040204" pitchFamily="34" charset="0"/>
              </a:rPr>
              <a:t>a</a:t>
            </a:r>
            <a:r>
              <a:rPr lang="en-US" sz="3200" dirty="0" smtClean="0">
                <a:solidFill>
                  <a:srgbClr val="FFDDA1"/>
                </a:solidFill>
                <a:latin typeface="Tahoma" panose="020B0604030504040204" pitchFamily="34" charset="0"/>
                <a:ea typeface="Tahoma" panose="020B0604030504040204" pitchFamily="34" charset="0"/>
                <a:cs typeface="Tahoma" panose="020B0604030504040204" pitchFamily="34" charset="0"/>
              </a:rPr>
              <a:t>nagement of FD</a:t>
            </a:r>
            <a:endParaRPr lang="en-US" sz="3200" dirty="0">
              <a:solidFill>
                <a:srgbClr val="FFDDA1"/>
              </a:solidFill>
              <a:latin typeface="Tahoma" panose="020B0604030504040204" pitchFamily="34" charset="0"/>
              <a:ea typeface="Tahoma" panose="020B0604030504040204" pitchFamily="34" charset="0"/>
              <a:cs typeface="Tahoma" panose="020B0604030504040204" pitchFamily="34" charset="0"/>
            </a:endParaRPr>
          </a:p>
        </p:txBody>
      </p:sp>
      <p:sp>
        <p:nvSpPr>
          <p:cNvPr id="7" name="Rettangolo 6"/>
          <p:cNvSpPr/>
          <p:nvPr/>
        </p:nvSpPr>
        <p:spPr>
          <a:xfrm>
            <a:off x="258767" y="5761746"/>
            <a:ext cx="8280000" cy="720000"/>
          </a:xfrm>
          <a:prstGeom prst="rect">
            <a:avLst/>
          </a:prstGeom>
          <a:solidFill>
            <a:srgbClr val="3A3042">
              <a:alpha val="67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Immagin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87" y="5761746"/>
            <a:ext cx="1087632" cy="720000"/>
          </a:xfrm>
          <a:prstGeom prst="rect">
            <a:avLst/>
          </a:prstGeom>
        </p:spPr>
      </p:pic>
      <p:sp>
        <p:nvSpPr>
          <p:cNvPr id="9" name="CasellaDiTesto 8"/>
          <p:cNvSpPr txBox="1"/>
          <p:nvPr/>
        </p:nvSpPr>
        <p:spPr>
          <a:xfrm>
            <a:off x="1203519" y="5875524"/>
            <a:ext cx="6040243" cy="492443"/>
          </a:xfrm>
          <a:prstGeom prst="rect">
            <a:avLst/>
          </a:prstGeom>
          <a:noFill/>
        </p:spPr>
        <p:txBody>
          <a:bodyPr wrap="square" rtlCol="0">
            <a:spAutoFit/>
          </a:bodyPr>
          <a:lstStyle/>
          <a:p>
            <a:pPr algn="just"/>
            <a:r>
              <a:rPr lang="en-US" sz="1300" dirty="0">
                <a:solidFill>
                  <a:srgbClr val="FFDDA1"/>
                </a:solidFill>
                <a:latin typeface="Tahoma" panose="020B0604030504040204" pitchFamily="34" charset="0"/>
                <a:ea typeface="Tahoma" panose="020B0604030504040204" pitchFamily="34" charset="0"/>
                <a:cs typeface="Tahoma" panose="020B0604030504040204" pitchFamily="34" charset="0"/>
              </a:rPr>
              <a:t>This project has received funding from the </a:t>
            </a:r>
            <a:r>
              <a:rPr lang="en-US" sz="1300" b="1" dirty="0">
                <a:solidFill>
                  <a:srgbClr val="FFDDA1"/>
                </a:solidFill>
                <a:latin typeface="Tahoma" panose="020B0604030504040204" pitchFamily="34" charset="0"/>
                <a:ea typeface="Tahoma" panose="020B0604030504040204" pitchFamily="34" charset="0"/>
                <a:cs typeface="Tahoma" panose="020B0604030504040204" pitchFamily="34" charset="0"/>
              </a:rPr>
              <a:t>European Union's Horizon 2020 research and innovation </a:t>
            </a:r>
            <a:r>
              <a:rPr lang="en-US" sz="1300" b="1" dirty="0" err="1">
                <a:solidFill>
                  <a:srgbClr val="FFDDA1"/>
                </a:solidFill>
                <a:latin typeface="Tahoma" panose="020B0604030504040204" pitchFamily="34" charset="0"/>
                <a:ea typeface="Tahoma" panose="020B0604030504040204" pitchFamily="34" charset="0"/>
                <a:cs typeface="Tahoma" panose="020B0604030504040204" pitchFamily="34" charset="0"/>
              </a:rPr>
              <a:t>programme</a:t>
            </a:r>
            <a:r>
              <a:rPr lang="en-US" sz="1300" dirty="0">
                <a:solidFill>
                  <a:srgbClr val="FFDDA1"/>
                </a:solidFill>
                <a:latin typeface="Tahoma" panose="020B0604030504040204" pitchFamily="34" charset="0"/>
                <a:ea typeface="Tahoma" panose="020B0604030504040204" pitchFamily="34" charset="0"/>
                <a:cs typeface="Tahoma" panose="020B0604030504040204" pitchFamily="34" charset="0"/>
              </a:rPr>
              <a:t> under </a:t>
            </a:r>
            <a:r>
              <a:rPr lang="en-US" sz="1300" b="1" dirty="0">
                <a:solidFill>
                  <a:srgbClr val="FFDDA1"/>
                </a:solidFill>
                <a:latin typeface="Tahoma" panose="020B0604030504040204" pitchFamily="34" charset="0"/>
                <a:ea typeface="Tahoma" panose="020B0604030504040204" pitchFamily="34" charset="0"/>
                <a:cs typeface="Tahoma" panose="020B0604030504040204" pitchFamily="34" charset="0"/>
              </a:rPr>
              <a:t>grant agreement N°652601</a:t>
            </a:r>
            <a:endParaRPr lang="en-US" sz="1300" dirty="0">
              <a:solidFill>
                <a:srgbClr val="FFDDA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Immagin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86627" y="5752910"/>
            <a:ext cx="1689770" cy="735050"/>
          </a:xfrm>
          <a:prstGeom prst="rect">
            <a:avLst/>
          </a:prstGeom>
        </p:spPr>
      </p:pic>
    </p:spTree>
    <p:extLst>
      <p:ext uri="{BB962C8B-B14F-4D97-AF65-F5344CB8AC3E}">
        <p14:creationId xmlns:p14="http://schemas.microsoft.com/office/powerpoint/2010/main" val="2986237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Fight against the vector</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73046" y="2343144"/>
            <a:ext cx="8656642" cy="3277820"/>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In order to be successful with the insecticide treatment is important to monitor the insect population, the most common ways are:</a:t>
            </a:r>
          </a:p>
          <a:p>
            <a:pPr algn="just">
              <a:lnSpc>
                <a:spcPct val="150000"/>
              </a:lnSpc>
            </a:pPr>
            <a:endPar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lnSpc>
                <a:spcPct val="150000"/>
              </a:lnSpc>
              <a:buClr>
                <a:srgbClr val="D34E24"/>
              </a:buClr>
              <a:buFont typeface="Arial" panose="020B0604020202020204" pitchFamily="34" charset="0"/>
              <a:buChar char="•"/>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Emerging cages</a:t>
            </a:r>
          </a:p>
          <a:p>
            <a:pPr marL="742950" lvl="1" indent="-285750" algn="just">
              <a:lnSpc>
                <a:spcPct val="150000"/>
              </a:lnSpc>
              <a:buClr>
                <a:srgbClr val="D34E24"/>
              </a:buClr>
              <a:buFont typeface="Arial" panose="020B0604020202020204" pitchFamily="34" charset="0"/>
              <a:buChar char="•"/>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Modelling</a:t>
            </a:r>
          </a:p>
          <a:p>
            <a:pPr marL="742950" lvl="1" indent="-285750" algn="just">
              <a:lnSpc>
                <a:spcPct val="150000"/>
              </a:lnSpc>
              <a:buClr>
                <a:srgbClr val="D34E24"/>
              </a:buClr>
              <a:buFont typeface="Arial" panose="020B0604020202020204" pitchFamily="34" charset="0"/>
              <a:buChar char="•"/>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Monitoring of nymphal development stages</a:t>
            </a:r>
          </a:p>
          <a:p>
            <a:pPr marL="742950" lvl="1" indent="-285750" algn="just">
              <a:lnSpc>
                <a:spcPct val="150000"/>
              </a:lnSpc>
              <a:buClr>
                <a:srgbClr val="D34E24"/>
              </a:buClr>
              <a:buFont typeface="Arial" panose="020B0604020202020204" pitchFamily="34" charset="0"/>
              <a:buChar char="•"/>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Monitoring adult with traps </a:t>
            </a:r>
            <a:endParaRPr lang="en-US"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a:p>
            <a:pPr algn="just">
              <a:buClr>
                <a:srgbClr val="D34E24"/>
              </a:buClr>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8723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Emerging cages</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71154" y="2676690"/>
            <a:ext cx="5070479" cy="2944396"/>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These cages are a very effective tool to determine when Scaphoideus titanus first hatching appears. Two years old wood, preferred for egg laying, from a plot where Scaphoideus titanus presence was detected in the previous year are kept in a cage and hatching moment is monitored every day. </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Tree>
    <p:extLst>
      <p:ext uri="{BB962C8B-B14F-4D97-AF65-F5344CB8AC3E}">
        <p14:creationId xmlns:p14="http://schemas.microsoft.com/office/powerpoint/2010/main" val="2312889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57624" y="3063975"/>
            <a:ext cx="5057775" cy="2169825"/>
          </a:xfrm>
          <a:prstGeom prst="rect">
            <a:avLst/>
          </a:prstGeom>
        </p:spPr>
        <p:txBody>
          <a:bodyPr wrap="square">
            <a:spAutoFit/>
          </a:bodyPr>
          <a:lstStyle/>
          <a:p>
            <a:pPr algn="just">
              <a:lnSpc>
                <a:spcPct val="150000"/>
              </a:lnSpc>
            </a:pPr>
            <a:r>
              <a:rPr lang="en-US" dirty="0">
                <a:solidFill>
                  <a:srgbClr val="3A3042"/>
                </a:solidFill>
                <a:latin typeface="Tahoma" panose="020B0604030504040204" pitchFamily="34" charset="0"/>
                <a:ea typeface="Tahoma" panose="020B0604030504040204" pitchFamily="34" charset="0"/>
                <a:cs typeface="Tahoma" panose="020B0604030504040204" pitchFamily="34" charset="0"/>
              </a:rPr>
              <a:t>A sticky trap is put inside the cage in order to capture nymphs as soon as they hatch. </a:t>
            </a:r>
          </a:p>
          <a:p>
            <a:pPr algn="just">
              <a:lnSpc>
                <a:spcPct val="150000"/>
              </a:lnSpc>
            </a:pPr>
            <a:r>
              <a:rPr lang="en-US" dirty="0">
                <a:solidFill>
                  <a:srgbClr val="D34E24"/>
                </a:solidFill>
                <a:latin typeface="Tahoma" panose="020B0604030504040204" pitchFamily="34" charset="0"/>
                <a:ea typeface="Tahoma" panose="020B0604030504040204" pitchFamily="34" charset="0"/>
                <a:cs typeface="Tahoma" panose="020B0604030504040204" pitchFamily="34" charset="0"/>
              </a:rPr>
              <a:t>When date of first hatching is determined the effective date for first insecticides treatment is positioned one month later.</a:t>
            </a:r>
          </a:p>
        </p:txBody>
      </p:sp>
      <p:sp>
        <p:nvSpPr>
          <p:cNvPr id="3" name="CasellaDiTesto 2"/>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Connettore 1 3"/>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Emerging cages</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Tree>
    <p:extLst>
      <p:ext uri="{BB962C8B-B14F-4D97-AF65-F5344CB8AC3E}">
        <p14:creationId xmlns:p14="http://schemas.microsoft.com/office/powerpoint/2010/main" val="1569617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588" y="3829050"/>
            <a:ext cx="4171868" cy="3028950"/>
          </a:xfrm>
          <a:prstGeom prst="rect">
            <a:avLst/>
          </a:prstGeom>
        </p:spPr>
      </p:pic>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Modelling</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4400550" y="2331014"/>
            <a:ext cx="4500563" cy="3000821"/>
          </a:xfrm>
          <a:prstGeom prst="rect">
            <a:avLst/>
          </a:prstGeom>
          <a:noFill/>
        </p:spPr>
        <p:txBody>
          <a:bodyPr wrap="square" rtlCol="0">
            <a:spAutoFit/>
          </a:bodyPr>
          <a:lstStyle/>
          <a:p>
            <a:pPr algn="just">
              <a:lnSpc>
                <a:spcPct val="150000"/>
              </a:lnSpc>
            </a:pPr>
            <a:r>
              <a:rPr lang="en-US" dirty="0" smtClean="0">
                <a:latin typeface="Tahoma" panose="020B0604030504040204" pitchFamily="34" charset="0"/>
                <a:ea typeface="Tahoma" panose="020B0604030504040204" pitchFamily="34" charset="0"/>
                <a:cs typeface="Tahoma" panose="020B0604030504040204" pitchFamily="34" charset="0"/>
              </a:rPr>
              <a:t>Decision support systems exists and are able to predict in vineyard pests and diseases, including Scaphoideus titanus. One model currently in development can predict when each stage of Scaphoideus titanus nymphs will appear according to specific climatic conditions. </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6932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Modelling</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28600" y="2343144"/>
            <a:ext cx="8701087" cy="1615827"/>
          </a:xfrm>
          <a:prstGeom prst="rect">
            <a:avLst/>
          </a:prstGeom>
          <a:noFill/>
        </p:spPr>
        <p:txBody>
          <a:bodyPr wrap="square" rtlCol="0">
            <a:spAutoFit/>
          </a:bodyPr>
          <a:lstStyle/>
          <a:p>
            <a:pPr algn="just">
              <a:lnSpc>
                <a:spcPct val="150000"/>
              </a:lnSpc>
            </a:pPr>
            <a:r>
              <a:rPr lang="en-US" dirty="0" smtClean="0">
                <a:latin typeface="Tahoma" panose="020B0604030504040204" pitchFamily="34" charset="0"/>
                <a:ea typeface="Tahoma" panose="020B0604030504040204" pitchFamily="34" charset="0"/>
                <a:cs typeface="Tahoma" panose="020B0604030504040204" pitchFamily="34" charset="0"/>
              </a:rPr>
              <a:t>Model is based on observations made the years before and historical and daily temperatures. In order to provide a more accurate possible real observation data on stages need to be informed.</a:t>
            </a:r>
            <a:endParaRPr lang="en-US"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14885" y="3371850"/>
            <a:ext cx="4414802" cy="3311102"/>
          </a:xfrm>
          <a:prstGeom prst="rect">
            <a:avLst/>
          </a:prstGeom>
          <a:effectLst>
            <a:softEdge rad="127000"/>
          </a:effectLst>
        </p:spPr>
      </p:pic>
    </p:spTree>
    <p:extLst>
      <p:ext uri="{BB962C8B-B14F-4D97-AF65-F5344CB8AC3E}">
        <p14:creationId xmlns:p14="http://schemas.microsoft.com/office/powerpoint/2010/main" val="2883432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6123794"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Monitoring adult with traps</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29050" y="2676690"/>
            <a:ext cx="5100638" cy="2944396"/>
          </a:xfrm>
          <a:prstGeom prst="rect">
            <a:avLst/>
          </a:prstGeom>
          <a:noFill/>
        </p:spPr>
        <p:txBody>
          <a:bodyPr wrap="square" rtlCol="0">
            <a:spAutoFit/>
          </a:bodyPr>
          <a:lstStyle/>
          <a:p>
            <a:pPr algn="just">
              <a:lnSpc>
                <a:spcPct val="150000"/>
              </a:lnSpc>
            </a:pPr>
            <a:r>
              <a:rPr lang="en-US" dirty="0" smtClean="0">
                <a:latin typeface="Tahoma" panose="020B0604030504040204" pitchFamily="34" charset="0"/>
                <a:ea typeface="Tahoma" panose="020B0604030504040204" pitchFamily="34" charset="0"/>
                <a:cs typeface="Tahoma" panose="020B0604030504040204" pitchFamily="34" charset="0"/>
              </a:rPr>
              <a:t>Yellow sticky traps can be set up in vine-plot and can be monitored by growers themselves if properly instructed, or by specialists. Traps will help to decide when apply adulticide treatment. Adult flights have been often observed from the beginning of July to later than expected (October).</a:t>
            </a: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Tree>
    <p:extLst>
      <p:ext uri="{BB962C8B-B14F-4D97-AF65-F5344CB8AC3E}">
        <p14:creationId xmlns:p14="http://schemas.microsoft.com/office/powerpoint/2010/main" val="1378356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6123794"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Monitoring adult with traps  	</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29050" y="3507687"/>
            <a:ext cx="5086350" cy="1282402"/>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The late control of vector leafhopper population is important to decide the opportunity of an additional insecticide against adults. </a:t>
            </a:r>
            <a:endParaRPr lang="en-US"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341194" y="2528888"/>
            <a:ext cx="3240000" cy="3240000"/>
          </a:xfrm>
          <a:prstGeom prst="ellipse">
            <a:avLst/>
          </a:prstGeom>
        </p:spPr>
      </p:pic>
    </p:spTree>
    <p:extLst>
      <p:ext uri="{BB962C8B-B14F-4D97-AF65-F5344CB8AC3E}">
        <p14:creationId xmlns:p14="http://schemas.microsoft.com/office/powerpoint/2010/main" val="1773280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Fight against the vector</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73046" y="2343144"/>
            <a:ext cx="8656642" cy="2862322"/>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According to the region and to the population of ST, different treatment strategies could be adopted:</a:t>
            </a:r>
          </a:p>
          <a:p>
            <a:pPr algn="just">
              <a:lnSpc>
                <a:spcPct val="150000"/>
              </a:lnSpc>
            </a:pPr>
            <a:endParaRPr lang="en-US" dirty="0">
              <a:solidFill>
                <a:srgbClr val="3A3042"/>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lnSpc>
                <a:spcPct val="150000"/>
              </a:lnSpc>
              <a:buClr>
                <a:srgbClr val="D34E24"/>
              </a:buClr>
              <a:buFont typeface="Arial" panose="020B0604020202020204" pitchFamily="34" charset="0"/>
              <a:buChar char="•"/>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2 Treatment strategy</a:t>
            </a:r>
          </a:p>
          <a:p>
            <a:pPr marL="742950" lvl="1" indent="-285750" algn="just">
              <a:lnSpc>
                <a:spcPct val="150000"/>
              </a:lnSpc>
              <a:buClr>
                <a:srgbClr val="D34E24"/>
              </a:buClr>
              <a:buFont typeface="Arial" panose="020B0604020202020204" pitchFamily="34" charset="0"/>
              <a:buChar char="•"/>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3 treatment strategy</a:t>
            </a:r>
          </a:p>
          <a:p>
            <a:pPr marL="742950" lvl="1" indent="-285750" algn="just">
              <a:lnSpc>
                <a:spcPct val="150000"/>
              </a:lnSpc>
              <a:buClr>
                <a:srgbClr val="D34E24"/>
              </a:buClr>
              <a:buFont typeface="Arial" panose="020B0604020202020204" pitchFamily="34" charset="0"/>
              <a:buChar char="•"/>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4 treatment strategy</a:t>
            </a:r>
            <a:endParaRPr lang="en-US"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a:p>
            <a:pPr algn="just">
              <a:buClr>
                <a:srgbClr val="D34E24"/>
              </a:buClr>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0561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Fight against the vector</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73046" y="2343144"/>
            <a:ext cx="8656642" cy="2862322"/>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Two treatments strategy:</a:t>
            </a:r>
          </a:p>
          <a:p>
            <a:pPr algn="just">
              <a:lnSpc>
                <a:spcPct val="150000"/>
              </a:lnSpc>
            </a:pPr>
            <a:endPar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This strategy is adopted when the presence of ST and of the infected plants are low. </a:t>
            </a:r>
          </a:p>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The 1</a:t>
            </a:r>
            <a:r>
              <a:rPr lang="en-US" baseline="30000" dirty="0" smtClean="0">
                <a:solidFill>
                  <a:srgbClr val="3A3042"/>
                </a:solidFill>
                <a:latin typeface="Tahoma" panose="020B0604030504040204" pitchFamily="34" charset="0"/>
                <a:ea typeface="Tahoma" panose="020B0604030504040204" pitchFamily="34" charset="0"/>
                <a:cs typeface="Tahoma" panose="020B0604030504040204" pitchFamily="34" charset="0"/>
              </a:rPr>
              <a:t>st</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 treatment is made 1 month after hatching</a:t>
            </a:r>
            <a:endParaRPr lang="en-US" dirty="0">
              <a:solidFill>
                <a:srgbClr val="3A3042"/>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The 2</a:t>
            </a:r>
            <a:r>
              <a:rPr lang="en-US" baseline="30000" dirty="0" smtClean="0">
                <a:solidFill>
                  <a:srgbClr val="3A3042"/>
                </a:solidFill>
                <a:latin typeface="Tahoma" panose="020B0604030504040204" pitchFamily="34" charset="0"/>
                <a:ea typeface="Tahoma" panose="020B0604030504040204" pitchFamily="34" charset="0"/>
                <a:cs typeface="Tahoma" panose="020B0604030504040204" pitchFamily="34" charset="0"/>
              </a:rPr>
              <a:t>nd</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 is done on the adult population.</a:t>
            </a:r>
            <a:endParaRPr lang="en-US"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2466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Fight against the vector</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73046" y="2343144"/>
            <a:ext cx="8656642" cy="3277820"/>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Three treatments strategy:</a:t>
            </a:r>
          </a:p>
          <a:p>
            <a:pPr algn="just">
              <a:lnSpc>
                <a:spcPct val="150000"/>
              </a:lnSpc>
            </a:pPr>
            <a:endParaRPr lang="en-US" dirty="0">
              <a:solidFill>
                <a:srgbClr val="3A3042"/>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This is a strategy used in moderately infected vineyard</a:t>
            </a:r>
          </a:p>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The 1</a:t>
            </a:r>
            <a:r>
              <a:rPr lang="en-US" baseline="30000" dirty="0" smtClean="0">
                <a:solidFill>
                  <a:srgbClr val="3A3042"/>
                </a:solidFill>
                <a:latin typeface="Tahoma" panose="020B0604030504040204" pitchFamily="34" charset="0"/>
                <a:ea typeface="Tahoma" panose="020B0604030504040204" pitchFamily="34" charset="0"/>
                <a:cs typeface="Tahoma" panose="020B0604030504040204" pitchFamily="34" charset="0"/>
              </a:rPr>
              <a:t>st</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 treatment is done one month after hatching </a:t>
            </a:r>
          </a:p>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The 2</a:t>
            </a:r>
            <a:r>
              <a:rPr lang="en-US" baseline="30000" dirty="0" smtClean="0">
                <a:solidFill>
                  <a:srgbClr val="3A3042"/>
                </a:solidFill>
                <a:latin typeface="Tahoma" panose="020B0604030504040204" pitchFamily="34" charset="0"/>
                <a:ea typeface="Tahoma" panose="020B0604030504040204" pitchFamily="34" charset="0"/>
                <a:cs typeface="Tahoma" panose="020B0604030504040204" pitchFamily="34" charset="0"/>
              </a:rPr>
              <a:t>nd</a:t>
            </a:r>
            <a:r>
              <a:rPr lang="en-US" dirty="0">
                <a:solidFill>
                  <a:srgbClr val="3A3042"/>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at the end of the remanence of the 1</a:t>
            </a:r>
            <a:r>
              <a:rPr lang="en-US" baseline="30000" dirty="0" smtClean="0">
                <a:solidFill>
                  <a:srgbClr val="3A3042"/>
                </a:solidFill>
                <a:latin typeface="Tahoma" panose="020B0604030504040204" pitchFamily="34" charset="0"/>
                <a:ea typeface="Tahoma" panose="020B0604030504040204" pitchFamily="34" charset="0"/>
                <a:cs typeface="Tahoma" panose="020B0604030504040204" pitchFamily="34" charset="0"/>
              </a:rPr>
              <a:t>st</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 treatment (or on the adults)</a:t>
            </a:r>
          </a:p>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The 3</a:t>
            </a:r>
            <a:r>
              <a:rPr lang="en-US" baseline="30000" dirty="0" smtClean="0">
                <a:solidFill>
                  <a:srgbClr val="3A3042"/>
                </a:solidFill>
                <a:latin typeface="Tahoma" panose="020B0604030504040204" pitchFamily="34" charset="0"/>
                <a:ea typeface="Tahoma" panose="020B0604030504040204" pitchFamily="34" charset="0"/>
                <a:cs typeface="Tahoma" panose="020B0604030504040204" pitchFamily="34" charset="0"/>
              </a:rPr>
              <a:t>rd</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 on the adults</a:t>
            </a:r>
          </a:p>
          <a:p>
            <a:pPr algn="just">
              <a:lnSpc>
                <a:spcPct val="150000"/>
              </a:lnSpc>
            </a:pPr>
            <a:endParaRPr lang="en-US"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2464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What is it?</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8" name="CasellaDiTesto 7"/>
          <p:cNvSpPr txBox="1"/>
          <p:nvPr/>
        </p:nvSpPr>
        <p:spPr>
          <a:xfrm>
            <a:off x="3859209" y="3092188"/>
            <a:ext cx="5027616" cy="2113399"/>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Flavescence dorèe is a disease widely spread caused by a </a:t>
            </a:r>
            <a:r>
              <a:rPr lang="en-US" dirty="0" smtClean="0">
                <a:solidFill>
                  <a:srgbClr val="D34E24"/>
                </a:solidFill>
                <a:latin typeface="Tahoma" panose="020B0604030504040204" pitchFamily="34" charset="0"/>
                <a:ea typeface="Tahoma" panose="020B0604030504040204" pitchFamily="34" charset="0"/>
                <a:cs typeface="Tahoma" panose="020B0604030504040204" pitchFamily="34" charset="0"/>
              </a:rPr>
              <a:t>phytoplasma</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 a microorganism that lives inside of the plant, usually it </a:t>
            </a:r>
            <a:r>
              <a:rPr lang="en-US" dirty="0" smtClean="0">
                <a:solidFill>
                  <a:srgbClr val="D34E24"/>
                </a:solidFill>
                <a:latin typeface="Tahoma" panose="020B0604030504040204" pitchFamily="34" charset="0"/>
                <a:ea typeface="Tahoma" panose="020B0604030504040204" pitchFamily="34" charset="0"/>
                <a:cs typeface="Tahoma" panose="020B0604030504040204" pitchFamily="34" charset="0"/>
              </a:rPr>
              <a:t>does not kill </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the vine but it does </a:t>
            </a:r>
            <a:r>
              <a:rPr lang="en-US" dirty="0" smtClean="0">
                <a:solidFill>
                  <a:srgbClr val="D34E24"/>
                </a:solidFill>
                <a:latin typeface="Tahoma" panose="020B0604030504040204" pitchFamily="34" charset="0"/>
                <a:ea typeface="Tahoma" panose="020B0604030504040204" pitchFamily="34" charset="0"/>
                <a:cs typeface="Tahoma" panose="020B0604030504040204" pitchFamily="34" charset="0"/>
              </a:rPr>
              <a:t>obstruct the lymph </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path and alters the plant metabolism.</a:t>
            </a:r>
            <a:endParaRPr lang="en-US"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2" name="Immagin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5482" y="2528888"/>
            <a:ext cx="3240000" cy="3240000"/>
          </a:xfrm>
          <a:prstGeom prst="ellipse">
            <a:avLst/>
          </a:prstGeom>
        </p:spPr>
      </p:pic>
    </p:spTree>
    <p:extLst>
      <p:ext uri="{BB962C8B-B14F-4D97-AF65-F5344CB8AC3E}">
        <p14:creationId xmlns:p14="http://schemas.microsoft.com/office/powerpoint/2010/main" val="1914921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Fight against the vector</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73046" y="2343144"/>
            <a:ext cx="8656642" cy="3277820"/>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Four treatment strategy:</a:t>
            </a:r>
          </a:p>
          <a:p>
            <a:pPr algn="just">
              <a:lnSpc>
                <a:spcPct val="150000"/>
              </a:lnSpc>
            </a:pPr>
            <a:endParaRPr lang="en-US" dirty="0">
              <a:solidFill>
                <a:srgbClr val="3A3042"/>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This strategy is adopted in highly infected vineyards</a:t>
            </a:r>
          </a:p>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1</a:t>
            </a:r>
            <a:r>
              <a:rPr lang="en-US" baseline="30000" dirty="0" smtClean="0">
                <a:solidFill>
                  <a:srgbClr val="3A3042"/>
                </a:solidFill>
                <a:latin typeface="Tahoma" panose="020B0604030504040204" pitchFamily="34" charset="0"/>
                <a:ea typeface="Tahoma" panose="020B0604030504040204" pitchFamily="34" charset="0"/>
                <a:cs typeface="Tahoma" panose="020B0604030504040204" pitchFamily="34" charset="0"/>
              </a:rPr>
              <a:t>st</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 treatment is done before flowering</a:t>
            </a:r>
          </a:p>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2</a:t>
            </a:r>
            <a:r>
              <a:rPr lang="en-US" baseline="30000" dirty="0" smtClean="0">
                <a:solidFill>
                  <a:srgbClr val="3A3042"/>
                </a:solidFill>
                <a:latin typeface="Tahoma" panose="020B0604030504040204" pitchFamily="34" charset="0"/>
                <a:ea typeface="Tahoma" panose="020B0604030504040204" pitchFamily="34" charset="0"/>
                <a:cs typeface="Tahoma" panose="020B0604030504040204" pitchFamily="34" charset="0"/>
              </a:rPr>
              <a:t>nd</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 on the nymphs</a:t>
            </a:r>
          </a:p>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3</a:t>
            </a:r>
            <a:r>
              <a:rPr lang="en-US" baseline="30000" dirty="0" smtClean="0">
                <a:solidFill>
                  <a:srgbClr val="3A3042"/>
                </a:solidFill>
                <a:latin typeface="Tahoma" panose="020B0604030504040204" pitchFamily="34" charset="0"/>
                <a:ea typeface="Tahoma" panose="020B0604030504040204" pitchFamily="34" charset="0"/>
                <a:cs typeface="Tahoma" panose="020B0604030504040204" pitchFamily="34" charset="0"/>
              </a:rPr>
              <a:t>rd</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 at the end of the previous treatment remanence</a:t>
            </a:r>
          </a:p>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4</a:t>
            </a:r>
            <a:r>
              <a:rPr lang="en-US" baseline="30000" dirty="0" smtClean="0">
                <a:solidFill>
                  <a:srgbClr val="3A3042"/>
                </a:solidFill>
                <a:latin typeface="Tahoma" panose="020B0604030504040204" pitchFamily="34" charset="0"/>
                <a:ea typeface="Tahoma" panose="020B0604030504040204" pitchFamily="34" charset="0"/>
                <a:cs typeface="Tahoma" panose="020B0604030504040204" pitchFamily="34" charset="0"/>
              </a:rPr>
              <a:t>th</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 on the adults</a:t>
            </a:r>
            <a:endParaRPr lang="en-US"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4744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Fight against the vector</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57626" y="3479474"/>
            <a:ext cx="5086350" cy="1338828"/>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Without any treatment </a:t>
            </a:r>
            <a:r>
              <a:rPr lang="en-US" i="1" dirty="0" smtClean="0">
                <a:solidFill>
                  <a:srgbClr val="3A3042"/>
                </a:solidFill>
                <a:latin typeface="Tahoma" panose="020B0604030504040204" pitchFamily="34" charset="0"/>
                <a:ea typeface="Tahoma" panose="020B0604030504040204" pitchFamily="34" charset="0"/>
                <a:cs typeface="Tahoma" panose="020B0604030504040204" pitchFamily="34" charset="0"/>
              </a:rPr>
              <a:t>Scaphoideus titanus </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population could increase up to </a:t>
            </a:r>
            <a:r>
              <a:rPr lang="en-US" dirty="0" smtClean="0">
                <a:solidFill>
                  <a:srgbClr val="D34E24"/>
                </a:solidFill>
                <a:latin typeface="Tahoma" panose="020B0604030504040204" pitchFamily="34" charset="0"/>
                <a:ea typeface="Tahoma" panose="020B0604030504040204" pitchFamily="34" charset="0"/>
                <a:cs typeface="Tahoma" panose="020B0604030504040204" pitchFamily="34" charset="0"/>
              </a:rPr>
              <a:t>10.000</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 individuals per hectare</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Tree>
    <p:extLst>
      <p:ext uri="{BB962C8B-B14F-4D97-AF65-F5344CB8AC3E}">
        <p14:creationId xmlns:p14="http://schemas.microsoft.com/office/powerpoint/2010/main" val="2674740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Monitoring the vineyard</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14761" y="3271725"/>
            <a:ext cx="5072063" cy="1754326"/>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If ST feeds on an infected wine it becomes infective, for this reason monitoring the vineyard in order to scout infected plants is key to success for managing FD.</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Tree>
    <p:extLst>
      <p:ext uri="{BB962C8B-B14F-4D97-AF65-F5344CB8AC3E}">
        <p14:creationId xmlns:p14="http://schemas.microsoft.com/office/powerpoint/2010/main" val="1421533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Monitoring the vineyard</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14314" y="2343144"/>
            <a:ext cx="8715374" cy="923330"/>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The monitoring has to be done at least at individual vineyard scale; but monitoring at </a:t>
            </a:r>
            <a:r>
              <a:rPr lang="en-US" dirty="0" smtClean="0">
                <a:solidFill>
                  <a:srgbClr val="D34E24"/>
                </a:solidFill>
                <a:latin typeface="Tahoma" panose="020B0604030504040204" pitchFamily="34" charset="0"/>
                <a:ea typeface="Tahoma" panose="020B0604030504040204" pitchFamily="34" charset="0"/>
                <a:cs typeface="Tahoma" panose="020B0604030504040204" pitchFamily="34" charset="0"/>
              </a:rPr>
              <a:t>communal</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 scale gives better results. </a:t>
            </a:r>
            <a:endParaRPr lang="en-US"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59225" y="3684908"/>
            <a:ext cx="4832326" cy="2880000"/>
          </a:xfrm>
          <a:prstGeom prst="rect">
            <a:avLst/>
          </a:prstGeom>
          <a:effectLst>
            <a:softEdge rad="63500"/>
          </a:effectLst>
        </p:spPr>
      </p:pic>
    </p:spTree>
    <p:extLst>
      <p:ext uri="{BB962C8B-B14F-4D97-AF65-F5344CB8AC3E}">
        <p14:creationId xmlns:p14="http://schemas.microsoft.com/office/powerpoint/2010/main" val="1660062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Uprooting infected plants</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28600" y="2343144"/>
            <a:ext cx="8701087" cy="923330"/>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Once an infected plant has been scouted it has to be uprooted in order to stop disease spreading.</a:t>
            </a:r>
            <a:endParaRPr lang="en-US"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59226" y="3681138"/>
            <a:ext cx="4813300" cy="2880000"/>
          </a:xfrm>
          <a:prstGeom prst="rect">
            <a:avLst/>
          </a:prstGeom>
          <a:effectLst>
            <a:softEdge rad="63500"/>
          </a:effectLst>
        </p:spPr>
      </p:pic>
    </p:spTree>
    <p:extLst>
      <p:ext uri="{BB962C8B-B14F-4D97-AF65-F5344CB8AC3E}">
        <p14:creationId xmlns:p14="http://schemas.microsoft.com/office/powerpoint/2010/main" val="276639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Uprooting infected plants</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14761" y="3504208"/>
            <a:ext cx="5072063" cy="1282402"/>
          </a:xfrm>
          <a:prstGeom prst="rect">
            <a:avLst/>
          </a:prstGeom>
          <a:noFill/>
        </p:spPr>
        <p:txBody>
          <a:bodyPr wrap="square" rtlCol="0">
            <a:spAutoFit/>
          </a:bodyPr>
          <a:lstStyle/>
          <a:p>
            <a:pPr algn="just">
              <a:lnSpc>
                <a:spcPct val="150000"/>
              </a:lnSpc>
            </a:pPr>
            <a:r>
              <a:rPr lang="en-US" dirty="0">
                <a:solidFill>
                  <a:srgbClr val="3A3042"/>
                </a:solidFill>
                <a:latin typeface="Tahoma" panose="020B0604030504040204" pitchFamily="34" charset="0"/>
                <a:ea typeface="Tahoma" panose="020B0604030504040204" pitchFamily="34" charset="0"/>
                <a:cs typeface="Tahoma" panose="020B0604030504040204" pitchFamily="34" charset="0"/>
              </a:rPr>
              <a:t>Uprooting or destruction of infected grapevines is </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suggested </a:t>
            </a:r>
            <a:r>
              <a:rPr lang="en-US" dirty="0">
                <a:solidFill>
                  <a:srgbClr val="3A3042"/>
                </a:solidFill>
                <a:latin typeface="Tahoma" panose="020B0604030504040204" pitchFamily="34" charset="0"/>
                <a:ea typeface="Tahoma" panose="020B0604030504040204" pitchFamily="34" charset="0"/>
                <a:cs typeface="Tahoma" panose="020B0604030504040204" pitchFamily="34" charset="0"/>
              </a:rPr>
              <a:t>and mandatory in most of regions by national decree</a:t>
            </a: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8775" y="2525409"/>
            <a:ext cx="3240000" cy="3240000"/>
          </a:xfrm>
          <a:prstGeom prst="ellipse">
            <a:avLst/>
          </a:prstGeom>
        </p:spPr>
      </p:pic>
    </p:spTree>
    <p:extLst>
      <p:ext uri="{BB962C8B-B14F-4D97-AF65-F5344CB8AC3E}">
        <p14:creationId xmlns:p14="http://schemas.microsoft.com/office/powerpoint/2010/main" val="3164703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Uprooting infected plants</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29050" y="3271725"/>
            <a:ext cx="5100638" cy="1754326"/>
          </a:xfrm>
          <a:prstGeom prst="rect">
            <a:avLst/>
          </a:prstGeom>
          <a:noFill/>
        </p:spPr>
        <p:txBody>
          <a:bodyPr wrap="square" rtlCol="0">
            <a:spAutoFit/>
          </a:bodyPr>
          <a:lstStyle/>
          <a:p>
            <a:pPr algn="just">
              <a:lnSpc>
                <a:spcPct val="150000"/>
              </a:lnSpc>
            </a:pPr>
            <a:r>
              <a:rPr lang="en-US" dirty="0">
                <a:solidFill>
                  <a:srgbClr val="3A3042"/>
                </a:solidFill>
                <a:latin typeface="Tahoma" panose="020B0604030504040204" pitchFamily="34" charset="0"/>
                <a:ea typeface="Tahoma" panose="020B0604030504040204" pitchFamily="34" charset="0"/>
                <a:cs typeface="Tahoma" panose="020B0604030504040204" pitchFamily="34" charset="0"/>
              </a:rPr>
              <a:t>During period of leafhopper presence (from May to August) as soon as an infected vine is detected it must be uprooted. The sooner </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an infected </a:t>
            </a:r>
            <a:r>
              <a:rPr lang="en-US" dirty="0">
                <a:solidFill>
                  <a:srgbClr val="3A3042"/>
                </a:solidFill>
                <a:latin typeface="Tahoma" panose="020B0604030504040204" pitchFamily="34" charset="0"/>
                <a:ea typeface="Tahoma" panose="020B0604030504040204" pitchFamily="34" charset="0"/>
                <a:cs typeface="Tahoma" panose="020B0604030504040204" pitchFamily="34" charset="0"/>
              </a:rPr>
              <a:t>vine is uprooted, the better </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it is</a:t>
            </a:r>
            <a:endParaRPr lang="en-US"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magin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5482" y="2528888"/>
            <a:ext cx="3240000" cy="3240000"/>
          </a:xfrm>
          <a:prstGeom prst="ellipse">
            <a:avLst/>
          </a:prstGeom>
        </p:spPr>
      </p:pic>
    </p:spTree>
    <p:extLst>
      <p:ext uri="{BB962C8B-B14F-4D97-AF65-F5344CB8AC3E}">
        <p14:creationId xmlns:p14="http://schemas.microsoft.com/office/powerpoint/2010/main" val="2218431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Uprooting infected plants</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57625" y="3479474"/>
            <a:ext cx="5100638" cy="1338828"/>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If Scaphoideus </a:t>
            </a:r>
            <a:r>
              <a:rPr lang="en-US" dirty="0">
                <a:solidFill>
                  <a:srgbClr val="3A3042"/>
                </a:solidFill>
                <a:latin typeface="Tahoma" panose="020B0604030504040204" pitchFamily="34" charset="0"/>
                <a:ea typeface="Tahoma" panose="020B0604030504040204" pitchFamily="34" charset="0"/>
                <a:cs typeface="Tahoma" panose="020B0604030504040204" pitchFamily="34" charset="0"/>
              </a:rPr>
              <a:t>titanus can’t feed on the infected vine, </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it won’t </a:t>
            </a:r>
            <a:r>
              <a:rPr lang="en-US" dirty="0">
                <a:solidFill>
                  <a:srgbClr val="3A3042"/>
                </a:solidFill>
                <a:latin typeface="Tahoma" panose="020B0604030504040204" pitchFamily="34" charset="0"/>
                <a:ea typeface="Tahoma" panose="020B0604030504040204" pitchFamily="34" charset="0"/>
                <a:cs typeface="Tahoma" panose="020B0604030504040204" pitchFamily="34" charset="0"/>
              </a:rPr>
              <a:t>become infectious and won’t participate to disease’s propagation.</a:t>
            </a: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Tree>
    <p:extLst>
      <p:ext uri="{BB962C8B-B14F-4D97-AF65-F5344CB8AC3E}">
        <p14:creationId xmlns:p14="http://schemas.microsoft.com/office/powerpoint/2010/main" val="3124741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900" y="3079961"/>
            <a:ext cx="7951392" cy="5298858"/>
          </a:xfrm>
          <a:prstGeom prst="rect">
            <a:avLst/>
          </a:prstGeom>
        </p:spPr>
      </p:pic>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3A3042"/>
                </a:solidFill>
                <a:latin typeface="Tahoma" panose="020B0604030504040204" pitchFamily="34" charset="0"/>
                <a:ea typeface="Tahoma" panose="020B0604030504040204" pitchFamily="34" charset="0"/>
                <a:cs typeface="Tahoma" panose="020B0604030504040204" pitchFamily="34" charset="0"/>
              </a:rPr>
              <a:t>Uprooting infected plants</a:t>
            </a:r>
            <a:endParaRPr lang="en-US" sz="2400"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100808" y="2216714"/>
            <a:ext cx="9244808" cy="2207912"/>
          </a:xfrm>
          <a:prstGeom prst="rect">
            <a:avLst/>
          </a:prstGeom>
          <a:noFill/>
        </p:spPr>
        <p:txBody>
          <a:bodyPr wrap="square" rtlCol="0">
            <a:spAutoFit/>
          </a:bodyPr>
          <a:lstStyle/>
          <a:p>
            <a:pPr algn="ctr">
              <a:lnSpc>
                <a:spcPct val="150000"/>
              </a:lnSpc>
            </a:pPr>
            <a:r>
              <a:rPr lang="en-US" sz="3200" b="1" dirty="0" smtClean="0">
                <a:solidFill>
                  <a:srgbClr val="3A3042"/>
                </a:solidFill>
                <a:latin typeface="Tahoma" panose="020B0604030504040204" pitchFamily="34" charset="0"/>
                <a:ea typeface="Tahoma" panose="020B0604030504040204" pitchFamily="34" charset="0"/>
                <a:cs typeface="Tahoma" panose="020B0604030504040204" pitchFamily="34" charset="0"/>
              </a:rPr>
              <a:t>LEAVING INFECTED GRAPEVINES IN THE PLOT WILL INCREASE CONSIDERABLY INFECTION LEVEL IN THE COMING YEARS!</a:t>
            </a:r>
            <a:endParaRPr lang="en-US" sz="3200" b="1"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9744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Wild vines management</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57624" y="2343144"/>
            <a:ext cx="5072063" cy="2169825"/>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Wild vines has both the Phytoplasma and the vector insect, though if a wild vine is infected it will not show symptoms.</a:t>
            </a:r>
          </a:p>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For this reason is important both to fight the vector and to uproot the wild vines.</a:t>
            </a:r>
            <a:endParaRPr lang="en-US"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0444"/>
            <a:ext cx="3569237" cy="3424237"/>
          </a:xfrm>
          <a:prstGeom prst="rect">
            <a:avLst/>
          </a:prstGeom>
        </p:spPr>
      </p:pic>
    </p:spTree>
    <p:extLst>
      <p:ext uri="{BB962C8B-B14F-4D97-AF65-F5344CB8AC3E}">
        <p14:creationId xmlns:p14="http://schemas.microsoft.com/office/powerpoint/2010/main" val="681193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What is it?</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pic>
        <p:nvPicPr>
          <p:cNvPr id="5" name="Immagin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65760" y="3681138"/>
            <a:ext cx="4319465" cy="2880000"/>
          </a:xfrm>
          <a:prstGeom prst="rect">
            <a:avLst/>
          </a:prstGeom>
          <a:effectLst>
            <a:softEdge rad="127000"/>
          </a:effectLst>
        </p:spPr>
      </p:pic>
      <p:sp>
        <p:nvSpPr>
          <p:cNvPr id="6" name="CasellaDiTesto 5"/>
          <p:cNvSpPr txBox="1"/>
          <p:nvPr/>
        </p:nvSpPr>
        <p:spPr>
          <a:xfrm>
            <a:off x="273046" y="2343144"/>
            <a:ext cx="8656642" cy="1200329"/>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The FD phytoplasma is </a:t>
            </a:r>
            <a:r>
              <a:rPr lang="en-US" dirty="0" smtClean="0">
                <a:solidFill>
                  <a:srgbClr val="D34E24"/>
                </a:solidFill>
                <a:latin typeface="Tahoma" panose="020B0604030504040204" pitchFamily="34" charset="0"/>
                <a:ea typeface="Tahoma" panose="020B0604030504040204" pitchFamily="34" charset="0"/>
                <a:cs typeface="Tahoma" panose="020B0604030504040204" pitchFamily="34" charset="0"/>
              </a:rPr>
              <a:t>transmitted plant to plant by an insect</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 schapoideus titanus, that feeds on the vine’s lymph; once a plant gets infected </a:t>
            </a:r>
            <a:r>
              <a:rPr lang="en-US" dirty="0" smtClean="0">
                <a:solidFill>
                  <a:srgbClr val="D34E24"/>
                </a:solidFill>
                <a:latin typeface="Tahoma" panose="020B0604030504040204" pitchFamily="34" charset="0"/>
                <a:ea typeface="Tahoma" panose="020B0604030504040204" pitchFamily="34" charset="0"/>
                <a:cs typeface="Tahoma" panose="020B0604030504040204" pitchFamily="34" charset="0"/>
              </a:rPr>
              <a:t>it can never heal</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a:t>
            </a:r>
            <a:endParaRPr lang="en-US"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5508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Wild vines management</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14313" y="2343144"/>
            <a:ext cx="8715375" cy="1338828"/>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The adults are the form that moves the most (up to more than 1 km), so is important not to manage the wild vines from May to October, because ST might migrate in a cultivated vineyard. </a:t>
            </a:r>
            <a:endParaRPr lang="en-US"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6822" y="4300378"/>
            <a:ext cx="8338403" cy="2256558"/>
          </a:xfrm>
          <a:prstGeom prst="rect">
            <a:avLst/>
          </a:prstGeom>
        </p:spPr>
      </p:pic>
    </p:spTree>
    <p:extLst>
      <p:ext uri="{BB962C8B-B14F-4D97-AF65-F5344CB8AC3E}">
        <p14:creationId xmlns:p14="http://schemas.microsoft.com/office/powerpoint/2010/main" val="1971290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Wild vines management</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43337" y="2562426"/>
            <a:ext cx="5100638" cy="2786981"/>
          </a:xfrm>
          <a:prstGeom prst="rect">
            <a:avLst/>
          </a:prstGeom>
          <a:noFill/>
        </p:spPr>
        <p:txBody>
          <a:bodyPr wrap="square" rtlCol="0">
            <a:spAutoFit/>
          </a:bodyPr>
          <a:lstStyle/>
          <a:p>
            <a:pPr algn="just">
              <a:lnSpc>
                <a:spcPct val="150000"/>
              </a:lnSpc>
            </a:pPr>
            <a:r>
              <a:rPr lang="en-US" sz="2400" dirty="0" smtClean="0">
                <a:solidFill>
                  <a:srgbClr val="3A3042"/>
                </a:solidFill>
                <a:latin typeface="Tahoma" panose="020B0604030504040204" pitchFamily="34" charset="0"/>
                <a:ea typeface="Tahoma" panose="020B0604030504040204" pitchFamily="34" charset="0"/>
                <a:cs typeface="Tahoma" panose="020B0604030504040204" pitchFamily="34" charset="0"/>
              </a:rPr>
              <a:t>IF SCAPHOIDEUS TITANUS CAN’T FEED ON THE INFECTED VINE, IT WON’T BECOME INFECTIOUS AND WON’T PARTICIPATE TO DISEASE’S PROPAGATION.</a:t>
            </a:r>
            <a:endParaRPr lang="en-US" sz="2400" dirty="0">
              <a:solidFill>
                <a:srgbClr val="3A30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775" y="2528888"/>
            <a:ext cx="3240000" cy="2854059"/>
          </a:xfrm>
          <a:prstGeom prst="rect">
            <a:avLst/>
          </a:prstGeom>
        </p:spPr>
      </p:pic>
    </p:spTree>
    <p:extLst>
      <p:ext uri="{BB962C8B-B14F-4D97-AF65-F5344CB8AC3E}">
        <p14:creationId xmlns:p14="http://schemas.microsoft.com/office/powerpoint/2010/main" val="1200548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1194" y="2070445"/>
            <a:ext cx="4373681" cy="400110"/>
          </a:xfrm>
          <a:prstGeom prst="rect">
            <a:avLst/>
          </a:prstGeom>
          <a:noFill/>
        </p:spPr>
        <p:txBody>
          <a:bodyPr wrap="square" rtlCol="0">
            <a:spAutoFit/>
          </a:bodyPr>
          <a:lstStyle/>
          <a:p>
            <a:pPr algn="just"/>
            <a:r>
              <a:rPr lang="en-US" sz="2000" dirty="0" smtClean="0">
                <a:solidFill>
                  <a:srgbClr val="B44601"/>
                </a:solidFill>
                <a:latin typeface="Tahoma" panose="020B0604030504040204" pitchFamily="34" charset="0"/>
                <a:ea typeface="Tahoma" panose="020B0604030504040204" pitchFamily="34" charset="0"/>
                <a:cs typeface="Tahoma" panose="020B0604030504040204" pitchFamily="34" charset="0"/>
              </a:rPr>
              <a:t>Please answer to the given questions</a:t>
            </a:r>
          </a:p>
        </p:txBody>
      </p:sp>
      <p:pic>
        <p:nvPicPr>
          <p:cNvPr id="7" name="Immagin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2693" y="3436688"/>
            <a:ext cx="3702532" cy="3081587"/>
          </a:xfrm>
          <a:prstGeom prst="rect">
            <a:avLst/>
          </a:prstGeom>
        </p:spPr>
      </p:pic>
      <p:sp>
        <p:nvSpPr>
          <p:cNvPr id="8" name="CasellaDiTesto 7"/>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9" name="Connettore 1 8"/>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491319" y="1090023"/>
            <a:ext cx="4435523" cy="461665"/>
          </a:xfrm>
          <a:prstGeom prst="rect">
            <a:avLst/>
          </a:prstGeom>
          <a:noFill/>
        </p:spPr>
        <p:txBody>
          <a:bodyPr wrap="square" rtlCol="0">
            <a:spAutoFit/>
          </a:bodyPr>
          <a:lstStyle/>
          <a:p>
            <a:r>
              <a:rPr lang="en-US" sz="2400" i="1" dirty="0">
                <a:solidFill>
                  <a:srgbClr val="FF6B35"/>
                </a:solidFill>
                <a:latin typeface="Tahoma" panose="020B0604030504040204" pitchFamily="34" charset="0"/>
                <a:ea typeface="Tahoma" panose="020B0604030504040204" pitchFamily="34" charset="0"/>
                <a:cs typeface="Tahoma" panose="020B0604030504040204" pitchFamily="34" charset="0"/>
              </a:rPr>
              <a:t>Q</a:t>
            </a:r>
            <a:r>
              <a:rPr lang="en-US" sz="2400" i="1" dirty="0" smtClean="0">
                <a:solidFill>
                  <a:srgbClr val="FF6B35"/>
                </a:solidFill>
                <a:latin typeface="Tahoma" panose="020B0604030504040204" pitchFamily="34" charset="0"/>
                <a:ea typeface="Tahoma" panose="020B0604030504040204" pitchFamily="34" charset="0"/>
                <a:cs typeface="Tahoma" panose="020B0604030504040204" pitchFamily="34" charset="0"/>
              </a:rPr>
              <a:t>uiz</a:t>
            </a:r>
            <a:endParaRPr lang="en-US" sz="2400" i="1"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3366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Quiz</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pic>
        <p:nvPicPr>
          <p:cNvPr id="6" name="5CLqsf58Cw4"/>
          <p:cNvPicPr>
            <a:picLocks noRot="1" noChangeAspect="1"/>
          </p:cNvPicPr>
          <p:nvPr>
            <a:videoFile r:link="rId1"/>
          </p:nvPr>
        </p:nvPicPr>
        <p:blipFill>
          <a:blip r:embed="rId3"/>
          <a:stretch>
            <a:fillRect/>
          </a:stretch>
        </p:blipFill>
        <p:spPr>
          <a:xfrm>
            <a:off x="491319" y="1971676"/>
            <a:ext cx="8159044" cy="4589462"/>
          </a:xfrm>
          <a:prstGeom prst="rect">
            <a:avLst/>
          </a:prstGeom>
        </p:spPr>
      </p:pic>
    </p:spTree>
    <p:extLst>
      <p:ext uri="{BB962C8B-B14F-4D97-AF65-F5344CB8AC3E}">
        <p14:creationId xmlns:p14="http://schemas.microsoft.com/office/powerpoint/2010/main" val="2818735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0127" y="2403901"/>
            <a:ext cx="6537278" cy="4085799"/>
          </a:xfrm>
          <a:prstGeom prst="rect">
            <a:avLst/>
          </a:prstGeom>
        </p:spPr>
      </p:pic>
      <p:sp>
        <p:nvSpPr>
          <p:cNvPr id="5" name="CasellaDiTesto 4"/>
          <p:cNvSpPr txBox="1"/>
          <p:nvPr/>
        </p:nvSpPr>
        <p:spPr>
          <a:xfrm>
            <a:off x="341194" y="2070445"/>
            <a:ext cx="4373681" cy="400110"/>
          </a:xfrm>
          <a:prstGeom prst="rect">
            <a:avLst/>
          </a:prstGeom>
          <a:noFill/>
        </p:spPr>
        <p:txBody>
          <a:bodyPr wrap="square" rtlCol="0">
            <a:spAutoFit/>
          </a:bodyPr>
          <a:lstStyle/>
          <a:p>
            <a:pPr algn="just"/>
            <a:r>
              <a:rPr lang="en-US" sz="2000" dirty="0" smtClean="0">
                <a:solidFill>
                  <a:srgbClr val="B44601"/>
                </a:solidFill>
                <a:latin typeface="Tahoma" panose="020B0604030504040204" pitchFamily="34" charset="0"/>
                <a:ea typeface="Tahoma" panose="020B0604030504040204" pitchFamily="34" charset="0"/>
                <a:cs typeface="Tahoma" panose="020B0604030504040204" pitchFamily="34" charset="0"/>
              </a:rPr>
              <a:t>Results and Discussion </a:t>
            </a:r>
          </a:p>
        </p:txBody>
      </p:sp>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Connettore 1 7"/>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491319" y="1090023"/>
            <a:ext cx="4435523" cy="461665"/>
          </a:xfrm>
          <a:prstGeom prst="rect">
            <a:avLst/>
          </a:prstGeom>
          <a:noFill/>
        </p:spPr>
        <p:txBody>
          <a:bodyPr wrap="square" rtlCol="0">
            <a:spAutoFit/>
          </a:bodyPr>
          <a:lstStyle/>
          <a:p>
            <a:r>
              <a:rPr lang="en-US" sz="2400" i="1" dirty="0">
                <a:solidFill>
                  <a:srgbClr val="FF6B35"/>
                </a:solidFill>
                <a:latin typeface="Tahoma" panose="020B0604030504040204" pitchFamily="34" charset="0"/>
                <a:ea typeface="Tahoma" panose="020B0604030504040204" pitchFamily="34" charset="0"/>
                <a:cs typeface="Tahoma" panose="020B0604030504040204" pitchFamily="34" charset="0"/>
              </a:rPr>
              <a:t>Q</a:t>
            </a:r>
            <a:r>
              <a:rPr lang="en-US" sz="2400" i="1" dirty="0" smtClean="0">
                <a:solidFill>
                  <a:srgbClr val="FF6B35"/>
                </a:solidFill>
                <a:latin typeface="Tahoma" panose="020B0604030504040204" pitchFamily="34" charset="0"/>
                <a:ea typeface="Tahoma" panose="020B0604030504040204" pitchFamily="34" charset="0"/>
                <a:cs typeface="Tahoma" panose="020B0604030504040204" pitchFamily="34" charset="0"/>
              </a:rPr>
              <a:t>uiz</a:t>
            </a:r>
            <a:endParaRPr lang="en-US" sz="2400" i="1"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8963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Connettore 1 7"/>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491319" y="1090023"/>
            <a:ext cx="4435523" cy="461665"/>
          </a:xfrm>
          <a:prstGeom prst="rect">
            <a:avLst/>
          </a:prstGeom>
          <a:noFill/>
        </p:spPr>
        <p:txBody>
          <a:bodyPr wrap="square" rtlCol="0">
            <a:spAutoFit/>
          </a:bodyPr>
          <a:lstStyle/>
          <a:p>
            <a:r>
              <a:rPr lang="en-US" sz="2400" i="1" dirty="0" smtClean="0">
                <a:solidFill>
                  <a:srgbClr val="FF6B35"/>
                </a:solidFill>
                <a:latin typeface="Tahoma" panose="020B0604030504040204" pitchFamily="34" charset="0"/>
                <a:ea typeface="Tahoma" panose="020B0604030504040204" pitchFamily="34" charset="0"/>
                <a:cs typeface="Tahoma" panose="020B0604030504040204" pitchFamily="34" charset="0"/>
              </a:rPr>
              <a:t>CREDITS</a:t>
            </a:r>
            <a:endParaRPr lang="en-US" sz="2400" i="1"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2" name="CasellaDiTesto 1"/>
          <p:cNvSpPr txBox="1"/>
          <p:nvPr/>
        </p:nvSpPr>
        <p:spPr>
          <a:xfrm>
            <a:off x="491319" y="2528888"/>
            <a:ext cx="7623981" cy="3600986"/>
          </a:xfrm>
          <a:prstGeom prst="rect">
            <a:avLst/>
          </a:prstGeom>
          <a:noFill/>
        </p:spPr>
        <p:txBody>
          <a:bodyPr wrap="square" rtlCol="0">
            <a:spAutoFit/>
          </a:bodyPr>
          <a:lstStyle/>
          <a:p>
            <a:pPr>
              <a:lnSpc>
                <a:spcPct val="150000"/>
              </a:lnSpc>
            </a:pPr>
            <a:r>
              <a:rPr lang="en-US" sz="2000" dirty="0" err="1" smtClean="0">
                <a:latin typeface="Tahoma" panose="020B0604030504040204" pitchFamily="34" charset="0"/>
                <a:ea typeface="Tahoma" panose="020B0604030504040204" pitchFamily="34" charset="0"/>
                <a:cs typeface="Tahoma" panose="020B0604030504040204" pitchFamily="34" charset="0"/>
              </a:rPr>
              <a:t>Vivai</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Fratelli</a:t>
            </a:r>
            <a:r>
              <a:rPr lang="en-US" sz="2000" dirty="0" smtClean="0">
                <a:latin typeface="Tahoma" panose="020B0604030504040204" pitchFamily="34" charset="0"/>
                <a:ea typeface="Tahoma" panose="020B0604030504040204" pitchFamily="34" charset="0"/>
                <a:cs typeface="Tahoma" panose="020B0604030504040204" pitchFamily="34" charset="0"/>
              </a:rPr>
              <a:t> Nicola</a:t>
            </a: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Ana </a:t>
            </a:r>
            <a:r>
              <a:rPr lang="en-US" sz="2000" dirty="0" err="1" smtClean="0">
                <a:latin typeface="Tahoma" panose="020B0604030504040204" pitchFamily="34" charset="0"/>
                <a:ea typeface="Tahoma" panose="020B0604030504040204" pitchFamily="34" charset="0"/>
                <a:cs typeface="Tahoma" panose="020B0604030504040204" pitchFamily="34" charset="0"/>
              </a:rPr>
              <a:t>Chiavari</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Daniele </a:t>
            </a:r>
            <a:r>
              <a:rPr lang="en-US" sz="2000" dirty="0" err="1" smtClean="0">
                <a:latin typeface="Tahoma" panose="020B0604030504040204" pitchFamily="34" charset="0"/>
                <a:ea typeface="Tahoma" panose="020B0604030504040204" pitchFamily="34" charset="0"/>
                <a:cs typeface="Tahoma" panose="020B0604030504040204" pitchFamily="34" charset="0"/>
              </a:rPr>
              <a:t>Eberle</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000" dirty="0" err="1" smtClean="0">
                <a:latin typeface="Tahoma" panose="020B0604030504040204" pitchFamily="34" charset="0"/>
                <a:ea typeface="Tahoma" panose="020B0604030504040204" pitchFamily="34" charset="0"/>
                <a:cs typeface="Tahoma" panose="020B0604030504040204" pitchFamily="34" charset="0"/>
              </a:rPr>
              <a:t>Agroscope</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000" dirty="0" err="1" smtClean="0">
                <a:latin typeface="Tahoma" panose="020B0604030504040204" pitchFamily="34" charset="0"/>
                <a:ea typeface="Tahoma" panose="020B0604030504040204" pitchFamily="34" charset="0"/>
                <a:cs typeface="Tahoma" panose="020B0604030504040204" pitchFamily="34" charset="0"/>
              </a:rPr>
              <a:t>Viten</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Andrea </a:t>
            </a:r>
            <a:r>
              <a:rPr lang="en-US" sz="2000" dirty="0" err="1" smtClean="0">
                <a:latin typeface="Tahoma" panose="020B0604030504040204" pitchFamily="34" charset="0"/>
                <a:ea typeface="Tahoma" panose="020B0604030504040204" pitchFamily="34" charset="0"/>
                <a:cs typeface="Tahoma" panose="020B0604030504040204" pitchFamily="34" charset="0"/>
              </a:rPr>
              <a:t>Lucchi</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000" dirty="0" err="1" smtClean="0">
                <a:latin typeface="Tahoma" panose="020B0604030504040204" pitchFamily="34" charset="0"/>
                <a:ea typeface="Tahoma" panose="020B0604030504040204" pitchFamily="34" charset="0"/>
                <a:cs typeface="Tahoma" panose="020B0604030504040204" pitchFamily="34" charset="0"/>
              </a:rPr>
              <a:t>Chambre</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de’agriculture</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Bouches</a:t>
            </a:r>
            <a:r>
              <a:rPr lang="en-US" sz="2000" dirty="0" smtClean="0">
                <a:latin typeface="Tahoma" panose="020B0604030504040204" pitchFamily="34" charset="0"/>
                <a:ea typeface="Tahoma" panose="020B0604030504040204" pitchFamily="34" charset="0"/>
                <a:cs typeface="Tahoma" panose="020B0604030504040204" pitchFamily="34" charset="0"/>
              </a:rPr>
              <a:t>-du-Rhone</a:t>
            </a:r>
          </a:p>
          <a:p>
            <a:endParaRPr lang="en-US" dirty="0"/>
          </a:p>
        </p:txBody>
      </p:sp>
    </p:spTree>
    <p:extLst>
      <p:ext uri="{BB962C8B-B14F-4D97-AF65-F5344CB8AC3E}">
        <p14:creationId xmlns:p14="http://schemas.microsoft.com/office/powerpoint/2010/main" val="1375704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Connettore 1 6"/>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491319" y="1090023"/>
            <a:ext cx="4435523" cy="461665"/>
          </a:xfrm>
          <a:prstGeom prst="rect">
            <a:avLst/>
          </a:prstGeom>
          <a:noFill/>
        </p:spPr>
        <p:txBody>
          <a:bodyPr wrap="square" rtlCol="0">
            <a:spAutoFit/>
          </a:bodyPr>
          <a:lstStyle/>
          <a:p>
            <a:r>
              <a:rPr lang="en-US" sz="2400" i="1" dirty="0" smtClean="0">
                <a:solidFill>
                  <a:srgbClr val="FF6B35"/>
                </a:solidFill>
                <a:latin typeface="Tahoma" panose="020B0604030504040204" pitchFamily="34" charset="0"/>
                <a:ea typeface="Tahoma" panose="020B0604030504040204" pitchFamily="34" charset="0"/>
                <a:cs typeface="Tahoma" panose="020B0604030504040204" pitchFamily="34" charset="0"/>
              </a:rPr>
              <a:t>Video-clip</a:t>
            </a:r>
            <a:endParaRPr lang="en-US" sz="2400" i="1"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pic>
        <p:nvPicPr>
          <p:cNvPr id="3" name="duoXtgzyDLE"/>
          <p:cNvPicPr>
            <a:picLocks noRot="1" noChangeAspect="1"/>
          </p:cNvPicPr>
          <p:nvPr>
            <a:videoFile r:link="rId1"/>
          </p:nvPr>
        </p:nvPicPr>
        <p:blipFill>
          <a:blip r:embed="rId3"/>
          <a:stretch>
            <a:fillRect/>
          </a:stretch>
        </p:blipFill>
        <p:spPr>
          <a:xfrm>
            <a:off x="777069" y="2259574"/>
            <a:ext cx="7609694" cy="4280453"/>
          </a:xfrm>
          <a:prstGeom prst="rect">
            <a:avLst/>
          </a:prstGeom>
        </p:spPr>
      </p:pic>
    </p:spTree>
    <p:extLst>
      <p:ext uri="{BB962C8B-B14F-4D97-AF65-F5344CB8AC3E}">
        <p14:creationId xmlns:p14="http://schemas.microsoft.com/office/powerpoint/2010/main" val="3304338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5740" y="3243262"/>
            <a:ext cx="5005373" cy="3543301"/>
          </a:xfrm>
          <a:prstGeom prst="rect">
            <a:avLst/>
          </a:prstGeom>
        </p:spPr>
      </p:pic>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How to manage FD</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73046" y="2343144"/>
            <a:ext cx="8656642" cy="866904"/>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Having in mind that ST has just one generation per year, and that the Phytoplasma is not passed down to the next ST generations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698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How to manage FD</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73046" y="2343144"/>
            <a:ext cx="8656642" cy="3277820"/>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Is possible to manage Flavescence Dorée only if those 4 practices are adopted:</a:t>
            </a:r>
          </a:p>
          <a:p>
            <a:pPr algn="just">
              <a:lnSpc>
                <a:spcPct val="150000"/>
              </a:lnSpc>
            </a:pPr>
            <a:endPar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lnSpc>
                <a:spcPct val="150000"/>
              </a:lnSpc>
              <a:buClr>
                <a:srgbClr val="D34E24"/>
              </a:buClr>
              <a:buFont typeface="Arial" panose="020B0604020202020204" pitchFamily="34" charset="0"/>
              <a:buChar char="•"/>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The new plants do not have to be infected</a:t>
            </a:r>
          </a:p>
          <a:p>
            <a:pPr marL="742950" lvl="1" indent="-285750" algn="just">
              <a:lnSpc>
                <a:spcPct val="150000"/>
              </a:lnSpc>
              <a:buClr>
                <a:srgbClr val="D34E24"/>
              </a:buClr>
              <a:buFont typeface="Arial" panose="020B0604020202020204" pitchFamily="34" charset="0"/>
              <a:buChar char="•"/>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The fight against the vector insect</a:t>
            </a:r>
          </a:p>
          <a:p>
            <a:pPr marL="742950" lvl="1" indent="-285750" algn="just">
              <a:lnSpc>
                <a:spcPct val="150000"/>
              </a:lnSpc>
              <a:buClr>
                <a:srgbClr val="D34E24"/>
              </a:buClr>
              <a:buFont typeface="Arial" panose="020B0604020202020204" pitchFamily="34" charset="0"/>
              <a:buChar char="•"/>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Prospection activities</a:t>
            </a:r>
          </a:p>
          <a:p>
            <a:pPr marL="742950" lvl="1" indent="-285750" algn="just">
              <a:lnSpc>
                <a:spcPct val="150000"/>
              </a:lnSpc>
              <a:buClr>
                <a:srgbClr val="D34E24"/>
              </a:buClr>
              <a:buFont typeface="Arial" panose="020B0604020202020204" pitchFamily="34" charset="0"/>
              <a:buChar char="•"/>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Uprooting infected plants</a:t>
            </a:r>
          </a:p>
          <a:p>
            <a:pPr marL="742950" lvl="1" indent="-285750" algn="just">
              <a:lnSpc>
                <a:spcPct val="150000"/>
              </a:lnSpc>
              <a:buClr>
                <a:srgbClr val="D34E24"/>
              </a:buClr>
              <a:buFont typeface="Arial" panose="020B0604020202020204" pitchFamily="34" charset="0"/>
              <a:buChar char="•"/>
            </a:pPr>
            <a:endParaRPr lang="en-US"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5443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Vine plantation</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3857626" y="3099468"/>
            <a:ext cx="5086350" cy="2169825"/>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The new plants do not have to be infected.</a:t>
            </a:r>
          </a:p>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Since the FD phytoplasma is heat-sensitive the nurseries are starting to make an hot water treatment on the new plants.</a:t>
            </a:r>
          </a:p>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This treatment guarantees non infected plants.</a:t>
            </a:r>
            <a:endParaRPr lang="en-US"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8775" y="2564381"/>
            <a:ext cx="3240000" cy="3240000"/>
          </a:xfrm>
          <a:prstGeom prst="ellipse">
            <a:avLst/>
          </a:prstGeom>
        </p:spPr>
      </p:pic>
    </p:spTree>
    <p:extLst>
      <p:ext uri="{BB962C8B-B14F-4D97-AF65-F5344CB8AC3E}">
        <p14:creationId xmlns:p14="http://schemas.microsoft.com/office/powerpoint/2010/main" val="4151253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Tahoma" panose="020B0604030504040204" pitchFamily="34" charset="0"/>
                <a:ea typeface="Tahoma" panose="020B0604030504040204" pitchFamily="34" charset="0"/>
                <a:cs typeface="Tahoma" panose="020B0604030504040204" pitchFamily="34" charset="0"/>
              </a:rPr>
              <a:t>Flavescence Dorée</a:t>
            </a:r>
            <a:endParaRPr lang="en-US" sz="4000" dirty="0">
              <a:solidFill>
                <a:srgbClr val="D34E24"/>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Tahoma" panose="020B0604030504040204" pitchFamily="34" charset="0"/>
                <a:ea typeface="Tahoma" panose="020B0604030504040204" pitchFamily="34" charset="0"/>
                <a:cs typeface="Tahoma" panose="020B0604030504040204" pitchFamily="34" charset="0"/>
              </a:rPr>
              <a:t>Fight against the vector</a:t>
            </a:r>
            <a:endParaRPr lang="en-US" sz="2400" dirty="0">
              <a:solidFill>
                <a:srgbClr val="FF6B35"/>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73046" y="2343144"/>
            <a:ext cx="8656642" cy="866904"/>
          </a:xfrm>
          <a:prstGeom prst="rect">
            <a:avLst/>
          </a:prstGeom>
          <a:noFill/>
        </p:spPr>
        <p:txBody>
          <a:bodyPr wrap="square" rtlCol="0">
            <a:spAutoFit/>
          </a:bodyPr>
          <a:lstStyle/>
          <a:p>
            <a:pPr algn="just">
              <a:lnSpc>
                <a:spcPct val="150000"/>
              </a:lnSpc>
            </a:pP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The fight against the vector insect </a:t>
            </a:r>
            <a:r>
              <a:rPr lang="en-US" i="1" dirty="0" smtClean="0">
                <a:solidFill>
                  <a:srgbClr val="3A3042"/>
                </a:solidFill>
                <a:latin typeface="Tahoma" panose="020B0604030504040204" pitchFamily="34" charset="0"/>
                <a:ea typeface="Tahoma" panose="020B0604030504040204" pitchFamily="34" charset="0"/>
                <a:cs typeface="Tahoma" panose="020B0604030504040204" pitchFamily="34" charset="0"/>
              </a:rPr>
              <a:t>Scaphoideus titanus </a:t>
            </a:r>
            <a:r>
              <a:rPr lang="en-US" dirty="0" smtClean="0">
                <a:solidFill>
                  <a:srgbClr val="3A3042"/>
                </a:solidFill>
                <a:latin typeface="Tahoma" panose="020B0604030504040204" pitchFamily="34" charset="0"/>
                <a:ea typeface="Tahoma" panose="020B0604030504040204" pitchFamily="34" charset="0"/>
                <a:cs typeface="Tahoma" panose="020B0604030504040204" pitchFamily="34" charset="0"/>
              </a:rPr>
              <a:t>is key to a successful FD management.</a:t>
            </a:r>
            <a:endParaRPr lang="en-US" dirty="0" smtClean="0">
              <a:solidFill>
                <a:srgbClr val="FA9F42"/>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9225" y="3800475"/>
            <a:ext cx="4826000" cy="2760663"/>
          </a:xfrm>
          <a:prstGeom prst="rect">
            <a:avLst/>
          </a:prstGeom>
          <a:effectLst>
            <a:softEdge rad="63500"/>
          </a:effectLst>
        </p:spPr>
      </p:pic>
    </p:spTree>
    <p:extLst>
      <p:ext uri="{BB962C8B-B14F-4D97-AF65-F5344CB8AC3E}">
        <p14:creationId xmlns:p14="http://schemas.microsoft.com/office/powerpoint/2010/main" val="1831373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7" name="Connettore 1 6"/>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491319" y="1090023"/>
            <a:ext cx="4435523" cy="461665"/>
          </a:xfrm>
          <a:prstGeom prst="rect">
            <a:avLst/>
          </a:prstGeom>
          <a:noFill/>
        </p:spPr>
        <p:txBody>
          <a:bodyPr wrap="square" rtlCol="0">
            <a:spAutoFit/>
          </a:bodyPr>
          <a:lstStyle/>
          <a:p>
            <a:r>
              <a:rPr lang="en-US" sz="2400" i="1"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Video-clip</a:t>
            </a:r>
            <a:endPar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9" name="I9Rly9obVBk"/>
          <p:cNvPicPr>
            <a:picLocks noRot="1" noChangeAspect="1"/>
          </p:cNvPicPr>
          <p:nvPr>
            <a:videoFile r:link="rId1"/>
          </p:nvPr>
        </p:nvPicPr>
        <p:blipFill>
          <a:blip r:embed="rId3"/>
          <a:stretch>
            <a:fillRect/>
          </a:stretch>
        </p:blipFill>
        <p:spPr>
          <a:xfrm>
            <a:off x="705639" y="2259574"/>
            <a:ext cx="7666844" cy="4312600"/>
          </a:xfrm>
          <a:prstGeom prst="rect">
            <a:avLst/>
          </a:prstGeom>
        </p:spPr>
      </p:pic>
    </p:spTree>
    <p:extLst>
      <p:ext uri="{BB962C8B-B14F-4D97-AF65-F5344CB8AC3E}">
        <p14:creationId xmlns:p14="http://schemas.microsoft.com/office/powerpoint/2010/main" val="1081545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838</TotalTime>
  <Words>1088</Words>
  <Application>Microsoft Office PowerPoint</Application>
  <PresentationFormat>Presentazione su schermo (4:3)</PresentationFormat>
  <Paragraphs>144</Paragraphs>
  <Slides>35</Slides>
  <Notes>2</Notes>
  <HiddenSlides>0</HiddenSlides>
  <MMClips>3</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35</vt:i4>
      </vt:variant>
    </vt:vector>
  </HeadingPairs>
  <TitlesOfParts>
    <vt:vector size="41" baseType="lpstr">
      <vt:lpstr>Arial</vt:lpstr>
      <vt:lpstr>Calibri</vt:lpstr>
      <vt:lpstr>Calibri Light</vt:lpstr>
      <vt:lpstr>Roboto Light</vt:lpstr>
      <vt:lpstr>Tahoma</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Invernizzi</dc:creator>
  <cp:lastModifiedBy>Francesco Invernizzi</cp:lastModifiedBy>
  <cp:revision>45</cp:revision>
  <dcterms:created xsi:type="dcterms:W3CDTF">2017-08-22T07:23:22Z</dcterms:created>
  <dcterms:modified xsi:type="dcterms:W3CDTF">2017-08-25T13:08:10Z</dcterms:modified>
</cp:coreProperties>
</file>